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7" r:id="rId18"/>
    <p:sldId id="298" r:id="rId19"/>
    <p:sldId id="295" r:id="rId20"/>
    <p:sldId id="296" r:id="rId21"/>
    <p:sldId id="291" r:id="rId22"/>
    <p:sldId id="292" r:id="rId23"/>
    <p:sldId id="293" r:id="rId24"/>
    <p:sldId id="299" r:id="rId25"/>
    <p:sldId id="294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D1DE"/>
    <a:srgbClr val="95D600"/>
    <a:srgbClr val="17A1BB"/>
    <a:srgbClr val="05454F"/>
    <a:srgbClr val="006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C7B82D-BFB3-4583-BB2B-162405F46678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6F2FCB-1E7E-4EAE-9C16-A81B96156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256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C2006C3-BCB3-4E77-AA49-777C3E7D55D5}" type="slidenum">
              <a:rPr lang="he-IL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61259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5D85415-6C9D-4673-9E00-50C22C630631}" type="slidenum">
              <a:rPr lang="he-IL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8540" y="8690676"/>
            <a:ext cx="2969460" cy="4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fld id="{EA68A102-6756-4390-B5F2-BE378615A2F7}" type="slidenum">
              <a:rPr lang="en-GB" sz="1300">
                <a:latin typeface="Calibri" pitchFamily="34" charset="0"/>
              </a:rPr>
              <a:pPr rtl="0" eaLnBrk="1" hangingPunct="1"/>
              <a:t>13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noProof="1" smtClean="0"/>
          </a:p>
        </p:txBody>
      </p:sp>
    </p:spTree>
    <p:extLst>
      <p:ext uri="{BB962C8B-B14F-4D97-AF65-F5344CB8AC3E}">
        <p14:creationId xmlns:p14="http://schemas.microsoft.com/office/powerpoint/2010/main" val="126490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19FC9E3-0E6A-4058-882B-2053B500B6A2}" type="slidenum">
              <a:rPr lang="he-IL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8540" y="8690676"/>
            <a:ext cx="2969460" cy="4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fld id="{E20A58C9-BD4D-46E3-BF79-85D8899E51AB}" type="slidenum">
              <a:rPr lang="en-GB" sz="1300">
                <a:latin typeface="Calibri" pitchFamily="34" charset="0"/>
              </a:rPr>
              <a:pPr rtl="0" eaLnBrk="1" hangingPunct="1"/>
              <a:t>14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noProof="1" smtClean="0"/>
          </a:p>
        </p:txBody>
      </p:sp>
    </p:spTree>
    <p:extLst>
      <p:ext uri="{BB962C8B-B14F-4D97-AF65-F5344CB8AC3E}">
        <p14:creationId xmlns:p14="http://schemas.microsoft.com/office/powerpoint/2010/main" val="131018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E31B62-0078-4C36-BE1B-1142C78B7312}" type="slidenum">
              <a:rPr lang="he-IL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8540" y="8690676"/>
            <a:ext cx="2969460" cy="4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fld id="{6A9637B2-B7CB-4D8D-8CEE-6070F79FC4E0}" type="slidenum">
              <a:rPr lang="en-GB" sz="1300">
                <a:latin typeface="Calibri" pitchFamily="34" charset="0"/>
              </a:rPr>
              <a:pPr rtl="0" eaLnBrk="1" hangingPunct="1"/>
              <a:t>15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noProof="1" smtClean="0"/>
          </a:p>
        </p:txBody>
      </p:sp>
    </p:spTree>
    <p:extLst>
      <p:ext uri="{BB962C8B-B14F-4D97-AF65-F5344CB8AC3E}">
        <p14:creationId xmlns:p14="http://schemas.microsoft.com/office/powerpoint/2010/main" val="20146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260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3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71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838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42" y="1554163"/>
            <a:ext cx="5699542" cy="4248152"/>
          </a:xfrm>
          <a:prstGeom prst="rect">
            <a:avLst/>
          </a:prstGeo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6300021" y="1554163"/>
            <a:ext cx="5891980" cy="4248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6300021" y="5442313"/>
            <a:ext cx="5891980" cy="3600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/>
            </a:lvl1pPr>
            <a:lvl2pPr marL="176213" indent="0">
              <a:buNone/>
              <a:defRPr/>
            </a:lvl2pPr>
            <a:lvl3pPr marL="360362" indent="0">
              <a:buNone/>
              <a:defRPr/>
            </a:lvl3pPr>
            <a:lvl4pPr marL="536575" indent="0">
              <a:buNone/>
              <a:defRPr/>
            </a:lvl4pPr>
            <a:lvl5pPr marL="720725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and content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324043" y="4021805"/>
            <a:ext cx="3751587" cy="1723881"/>
          </a:xfrm>
          <a:prstGeom prst="rect">
            <a:avLst/>
          </a:prstGeom>
        </p:spPr>
        <p:txBody>
          <a:bodyPr rIns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75000"/>
                  </a:schemeClr>
                </a:solidFill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8" name="Inhaltsplatzhalter 5"/>
          <p:cNvSpPr>
            <a:spLocks noGrp="1"/>
          </p:cNvSpPr>
          <p:nvPr>
            <p:ph sz="quarter" idx="18" hasCustomPrompt="1"/>
          </p:nvPr>
        </p:nvSpPr>
        <p:spPr>
          <a:xfrm>
            <a:off x="4218983" y="4021805"/>
            <a:ext cx="3751587" cy="1723881"/>
          </a:xfrm>
          <a:prstGeom prst="rect">
            <a:avLst/>
          </a:prstGeom>
        </p:spPr>
        <p:txBody>
          <a:bodyPr rIns="36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9" name="Inhaltsplatzhalter 5"/>
          <p:cNvSpPr>
            <a:spLocks noGrp="1"/>
          </p:cNvSpPr>
          <p:nvPr>
            <p:ph sz="quarter" idx="19"/>
          </p:nvPr>
        </p:nvSpPr>
        <p:spPr>
          <a:xfrm>
            <a:off x="8115558" y="4021805"/>
            <a:ext cx="3751587" cy="1723881"/>
          </a:xfrm>
          <a:prstGeom prst="rect">
            <a:avLst/>
          </a:prstGeom>
        </p:spPr>
        <p:txBody>
          <a:bodyPr rIns="43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88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9600" indent="-28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lang="de-DE" sz="16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9" name="Inhaltsplatzhalter 5"/>
          <p:cNvSpPr>
            <a:spLocks noGrp="1"/>
          </p:cNvSpPr>
          <p:nvPr>
            <p:ph sz="quarter" idx="32"/>
          </p:nvPr>
        </p:nvSpPr>
        <p:spPr>
          <a:xfrm>
            <a:off x="324042" y="3616688"/>
            <a:ext cx="3751602" cy="405116"/>
          </a:xfrm>
          <a:prstGeom prst="rect">
            <a:avLst/>
          </a:prstGeo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 smtClean="0"/>
              <a:t>Textmasterformat</a:t>
            </a:r>
            <a:endParaRPr lang="de-DE" noProof="0" dirty="0"/>
          </a:p>
        </p:txBody>
      </p:sp>
      <p:sp>
        <p:nvSpPr>
          <p:cNvPr id="80" name="Inhaltsplatzhalter 5"/>
          <p:cNvSpPr>
            <a:spLocks noGrp="1"/>
          </p:cNvSpPr>
          <p:nvPr>
            <p:ph sz="quarter" idx="33"/>
          </p:nvPr>
        </p:nvSpPr>
        <p:spPr>
          <a:xfrm>
            <a:off x="4218982" y="3607200"/>
            <a:ext cx="3751602" cy="414604"/>
          </a:xfrm>
          <a:prstGeom prst="rect">
            <a:avLst/>
          </a:prstGeo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 smtClean="0"/>
              <a:t>Textmasterformat</a:t>
            </a:r>
            <a:endParaRPr lang="de-DE" noProof="0" dirty="0"/>
          </a:p>
        </p:txBody>
      </p:sp>
      <p:sp>
        <p:nvSpPr>
          <p:cNvPr id="81" name="Inhaltsplatzhalter 5"/>
          <p:cNvSpPr>
            <a:spLocks noGrp="1"/>
          </p:cNvSpPr>
          <p:nvPr>
            <p:ph sz="quarter" idx="34"/>
          </p:nvPr>
        </p:nvSpPr>
        <p:spPr>
          <a:xfrm>
            <a:off x="8115390" y="3616688"/>
            <a:ext cx="3751602" cy="405116"/>
          </a:xfrm>
          <a:prstGeom prst="rect">
            <a:avLst/>
          </a:prstGeo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lang="de-DE" sz="2000" kern="1200" noProof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5688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8496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1130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DE" noProof="0" dirty="0" smtClean="0"/>
              <a:t>Textmasterformat</a:t>
            </a:r>
            <a:endParaRPr lang="de-DE" noProof="0" dirty="0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0"/>
          </p:nvPr>
        </p:nvSpPr>
        <p:spPr>
          <a:xfrm>
            <a:off x="323890" y="1559964"/>
            <a:ext cx="3748088" cy="1900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218815" y="1559964"/>
            <a:ext cx="3748088" cy="1900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15389" y="1559964"/>
            <a:ext cx="3748088" cy="1900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de-DE">
                <a:solidFill>
                  <a:srgbClr val="AFAFAF"/>
                </a:solidFill>
              </a:defRPr>
            </a:lvl1pPr>
          </a:lstStyle>
          <a:p>
            <a:pPr marL="0" lvl="0" indent="0" algn="ctr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3" y="238543"/>
            <a:ext cx="8621131" cy="616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0"/>
            </a:lvl1pPr>
          </a:lstStyle>
          <a:p>
            <a:endParaRPr lang="en-US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2" y="854994"/>
            <a:ext cx="8621131" cy="336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AFAFA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9089344" y="0"/>
            <a:ext cx="3102657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lang="de-DE" dirty="0">
                <a:solidFill>
                  <a:srgbClr val="AFAFA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31" name="Inhaltsplatzhalter 5"/>
          <p:cNvSpPr>
            <a:spLocks noGrp="1"/>
          </p:cNvSpPr>
          <p:nvPr>
            <p:ph sz="quarter" idx="18"/>
          </p:nvPr>
        </p:nvSpPr>
        <p:spPr>
          <a:xfrm>
            <a:off x="324043" y="1555200"/>
            <a:ext cx="8621130" cy="4248152"/>
          </a:xfrm>
          <a:prstGeom prst="rect">
            <a:avLst/>
          </a:prstGeom>
        </p:spPr>
        <p:txBody>
          <a:bodyPr rIns="54000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None/>
              <a:defRPr>
                <a:solidFill>
                  <a:srgbClr val="646464"/>
                </a:solidFill>
              </a:defRPr>
            </a:lvl2pPr>
            <a:lvl3pPr marL="2844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Arial" panose="020B0604020202020204" pitchFamily="34" charset="0"/>
              <a:buChar char="•"/>
              <a:defRPr>
                <a:solidFill>
                  <a:srgbClr val="646464"/>
                </a:solidFill>
              </a:defRPr>
            </a:lvl3pPr>
            <a:lvl4pPr marL="5652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4pPr>
            <a:lvl5pPr marL="846000" indent="-2844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AFAFAF"/>
              </a:buClr>
              <a:buFont typeface="Symbol" panose="05050102010706020507" pitchFamily="18" charset="2"/>
              <a:buChar char="-"/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818077"/>
      </p:ext>
    </p:extLst>
  </p:cSld>
  <p:clrMapOvr>
    <a:masterClrMapping/>
  </p:clrMapOvr>
  <p:transition spd="slow" advClick="0" advTm="6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33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86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86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15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8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2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982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3727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2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997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04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6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075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6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322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7695" y="5911913"/>
            <a:ext cx="1865014" cy="70617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9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7695" y="5911913"/>
            <a:ext cx="1865014" cy="70617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152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B54AC-3E53-4E63-B0BF-8DA3DA9F6B71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2BBA0-5338-4A6F-8297-7690FAA33DF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48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9382" y="5785658"/>
            <a:ext cx="1562793" cy="78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3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5" r:id="rId15"/>
    <p:sldLayoutId id="2147483678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3570-A974-4952-B8F7-B7FC6F7CA429}" type="datetimeFigureOut">
              <a:rPr lang="he-IL" smtClean="0"/>
              <a:t>ט"ז/כסלו/תשפ"ה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24CB-9B93-404B-933F-1C0B3DA3F9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9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847215" y="4144963"/>
            <a:ext cx="4343445" cy="1381125"/>
          </a:xfrm>
          <a:prstGeom prst="rect">
            <a:avLst/>
          </a:prstGeom>
          <a:solidFill>
            <a:srgbClr val="29D1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he-I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847215" y="5526088"/>
            <a:ext cx="4343445" cy="1377950"/>
          </a:xfrm>
          <a:prstGeom prst="rect">
            <a:avLst/>
          </a:prstGeom>
          <a:solidFill>
            <a:srgbClr val="95D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he-IL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650183" y="1384300"/>
            <a:ext cx="5540478" cy="1377950"/>
          </a:xfrm>
          <a:prstGeom prst="rect">
            <a:avLst/>
          </a:prstGeom>
          <a:solidFill>
            <a:srgbClr val="056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he-IL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650183" y="3175"/>
            <a:ext cx="5540478" cy="1381125"/>
          </a:xfrm>
          <a:prstGeom prst="rect">
            <a:avLst/>
          </a:prstGeom>
          <a:solidFill>
            <a:srgbClr val="0845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he-IL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253467" y="2762250"/>
            <a:ext cx="4937193" cy="1382713"/>
          </a:xfrm>
          <a:prstGeom prst="rect">
            <a:avLst/>
          </a:prstGeom>
          <a:solidFill>
            <a:srgbClr val="18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he-IL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8" r="-7745" b="1152"/>
          <a:stretch/>
        </p:blipFill>
        <p:spPr>
          <a:xfrm>
            <a:off x="5754715" y="3175"/>
            <a:ext cx="3383739" cy="6914147"/>
          </a:xfrm>
          <a:prstGeom prst="rect">
            <a:avLst/>
          </a:prstGeom>
          <a:ln>
            <a:noFill/>
          </a:ln>
          <a:effectLst>
            <a:outerShdw blurRad="292100" dist="139700" dir="5100000" algn="tl" rotWithShape="0">
              <a:srgbClr val="333333">
                <a:alpha val="36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44" y="5996845"/>
            <a:ext cx="2986355" cy="635584"/>
          </a:xfrm>
          <a:prstGeom prst="rect">
            <a:avLst/>
          </a:prstGeom>
        </p:spPr>
      </p:pic>
      <p:sp>
        <p:nvSpPr>
          <p:cNvPr id="14" name="Titel 4"/>
          <p:cNvSpPr txBox="1">
            <a:spLocks/>
          </p:cNvSpPr>
          <p:nvPr/>
        </p:nvSpPr>
        <p:spPr>
          <a:xfrm>
            <a:off x="-345653" y="4160615"/>
            <a:ext cx="9606166" cy="247181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endParaRPr lang="he-IL" sz="4400" b="1" dirty="0">
              <a:solidFill>
                <a:srgbClr val="2A79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-564450" y="3646667"/>
            <a:ext cx="9031529" cy="1994936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 fontAlgn="auto">
              <a:spcAft>
                <a:spcPts val="0"/>
              </a:spcAft>
            </a:pPr>
            <a:r>
              <a:rPr lang="he-IL" sz="5400" b="1" dirty="0" smtClean="0">
                <a:ln w="12700">
                  <a:noFill/>
                  <a:prstDash val="solid"/>
                </a:ln>
                <a:solidFill>
                  <a:srgbClr val="2A79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ברוכים הבאים </a:t>
            </a:r>
            <a:br>
              <a:rPr lang="he-IL" sz="5400" b="1" dirty="0" smtClean="0">
                <a:ln w="12700">
                  <a:noFill/>
                  <a:prstDash val="solid"/>
                </a:ln>
                <a:solidFill>
                  <a:srgbClr val="2A79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 smtClean="0">
                <a:ln w="12700">
                  <a:noFill/>
                  <a:prstDash val="solid"/>
                </a:ln>
                <a:solidFill>
                  <a:srgbClr val="2A79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למחלקה פנימית ב'</a:t>
            </a:r>
            <a:endParaRPr lang="he-IL" sz="5400" b="1" dirty="0">
              <a:solidFill>
                <a:srgbClr val="2A79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0" y="243927"/>
            <a:ext cx="5779666" cy="363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5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>
            <a:spLocks noGrp="1"/>
          </p:cNvSpPr>
          <p:nvPr>
            <p:ph type="title"/>
          </p:nvPr>
        </p:nvSpPr>
        <p:spPr>
          <a:xfrm>
            <a:off x="347041" y="201039"/>
            <a:ext cx="11543103" cy="616455"/>
          </a:xfrm>
        </p:spPr>
        <p:txBody>
          <a:bodyPr/>
          <a:lstStyle/>
          <a:p>
            <a:pPr algn="r" rtl="1"/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תזונה באשפוז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50"/>
          <p:cNvSpPr txBox="1">
            <a:spLocks/>
          </p:cNvSpPr>
          <p:nvPr/>
        </p:nvSpPr>
        <p:spPr>
          <a:xfrm>
            <a:off x="648897" y="893878"/>
            <a:ext cx="11543103" cy="4970195"/>
          </a:xfrm>
          <a:prstGeom prst="rect">
            <a:avLst/>
          </a:prstGeom>
          <a:noFill/>
        </p:spPr>
        <p:txBody>
          <a:bodyPr vert="horz" lIns="144000" tIns="72000" rIns="72000" bIns="36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  <a:defRPr lang="en-US"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036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lang="en-US"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6575" indent="0" algn="l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algn="r" rtl="1" fontAlgn="base">
              <a:lnSpc>
                <a:spcPct val="150000"/>
              </a:lnSpc>
              <a:spcAft>
                <a:spcPts val="600"/>
              </a:spcAft>
              <a:buClr>
                <a:srgbClr val="474747"/>
              </a:buClr>
              <a:buSzPct val="80000"/>
              <a:defRPr/>
            </a:pPr>
            <a:r>
              <a:rPr lang="he-IL" sz="2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זמני הגשת ארוחות: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בוקר: 8:30-8:00, צהריים: 12:30-12:00, ערב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18:00-17:30</a:t>
            </a:r>
          </a:p>
          <a:p>
            <a:pPr marL="627063" lvl="1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התזונה באשפוז, לפני ביצוע בדיקות דם, בדיקות מיוחדות או לפני ניתוח נקבעת </a:t>
            </a:r>
            <a:r>
              <a:rPr lang="en-US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 על-פי </a:t>
            </a:r>
            <a:r>
              <a:rPr lang="he-IL" sz="2000" b="1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הוראת </a:t>
            </a:r>
            <a:r>
              <a:rPr lang="he-IL" sz="2000" b="1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רופא</a:t>
            </a:r>
            <a:endParaRPr lang="he-IL" sz="2000" b="1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7063" lvl="1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דיאטנית מוזמנת </a:t>
            </a:r>
            <a:r>
              <a:rPr lang="he-IL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 </a:t>
            </a: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המחלקה בהתאם </a:t>
            </a:r>
            <a:r>
              <a:rPr lang="he-IL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להמלצת הצוות הרפואי</a:t>
            </a:r>
            <a:endParaRPr lang="he-IL" sz="2000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7063" lvl="1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להישמע להוראות כדי למנוע דחייה של בדיקה או ניתוח</a:t>
            </a:r>
          </a:p>
          <a:p>
            <a:pPr marL="627063" lvl="1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עקב סכנת זיהומים, אין אפשרות לשמור בקירור מזון אישי שהובא </a:t>
            </a:r>
            <a:r>
              <a:rPr lang="he-IL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מבחוץ</a:t>
            </a:r>
            <a:endParaRPr lang="he-IL" sz="2000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7063" lvl="1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b="1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כשרות: </a:t>
            </a:r>
          </a:p>
          <a:p>
            <a:pPr marL="1171575" lvl="4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במרכז הרפואי סורוקה מתקיימת שמירה קפדנית על הכשרות</a:t>
            </a:r>
          </a:p>
          <a:p>
            <a:pPr marL="1171575" lvl="4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ניתן להזמין </a:t>
            </a:r>
            <a:r>
              <a:rPr lang="he-IL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מנות גלאט כושר בתאום עם מנהלת </a:t>
            </a:r>
            <a:r>
              <a:rPr lang="he-IL" sz="20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האַחֲיוּת </a:t>
            </a:r>
            <a:r>
              <a:rPr lang="he-IL" sz="20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במחלקה.</a:t>
            </a:r>
            <a:endParaRPr lang="en-US" sz="2000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Users\talk\Desktop\תמונות ללצגי מידע\DSC_1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" y="2764560"/>
            <a:ext cx="2992368" cy="192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32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>
            <a:spLocks noGrp="1"/>
          </p:cNvSpPr>
          <p:nvPr>
            <p:ph type="title"/>
          </p:nvPr>
        </p:nvSpPr>
        <p:spPr>
          <a:xfrm>
            <a:off x="302791" y="917670"/>
            <a:ext cx="11543103" cy="616455"/>
          </a:xfrm>
        </p:spPr>
        <p:txBody>
          <a:bodyPr/>
          <a:lstStyle/>
          <a:p>
            <a:pPr algn="r" rtl="1"/>
            <a:r>
              <a:rPr lang="he-IL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בדיקות המבוצעות מחוץ למחלקה </a:t>
            </a:r>
          </a:p>
        </p:txBody>
      </p:sp>
      <p:sp>
        <p:nvSpPr>
          <p:cNvPr id="3" name="Textplatzhalter 50"/>
          <p:cNvSpPr txBox="1">
            <a:spLocks/>
          </p:cNvSpPr>
          <p:nvPr/>
        </p:nvSpPr>
        <p:spPr>
          <a:xfrm>
            <a:off x="2095513" y="2022215"/>
            <a:ext cx="10028287" cy="3760471"/>
          </a:xfrm>
          <a:prstGeom prst="rect">
            <a:avLst/>
          </a:prstGeom>
          <a:noFill/>
        </p:spPr>
        <p:txBody>
          <a:bodyPr vert="horz" lIns="144000" tIns="72000" rIns="72000" bIns="36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lang="de-DE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6213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None/>
              <a:defRPr lang="en-US"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36036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lang="en-US" sz="1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536575" indent="0" algn="l" defTabSz="914400" rtl="0" eaLnBrk="1" latinLnBrk="0" hangingPunct="1">
              <a:spcBef>
                <a:spcPct val="20000"/>
              </a:spcBef>
              <a:buFont typeface="Symbol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0700" lvl="1" indent="-34290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</a:pP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לעיתים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צורך בייעוץ או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בהתערבות של רופאים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מומחים </a:t>
            </a:r>
            <a:r>
              <a:rPr lang="en-US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מחוץ למחלקה – במרפאות החוץ או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במכונים השונים בבית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החולים.</a:t>
            </a:r>
            <a:endParaRPr lang="he-IL" sz="2400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0700" lvl="1" indent="-34290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</a:pP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במצבים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חריגים שאינם תלויים בנו,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יתכנו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ביטול או דחיית בדיקות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אלה, מסיבות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טכניות או בשל מקרי חירום. </a:t>
            </a:r>
            <a:endParaRPr lang="he-IL" sz="2400" noProof="1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0700" lvl="1" indent="-34290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Arial" panose="020B0604020202020204" pitchFamily="34" charset="0"/>
              <a:buChar char="•"/>
            </a:pP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הודעה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כך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נמסרת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על-ידי רופא או אחות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בצוות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האחראי המטפל,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ונקבע מועד בדיקה </a:t>
            </a:r>
            <a:r>
              <a:rPr lang="he-IL" sz="2400" noProof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חדש בהקדם </a:t>
            </a:r>
            <a:r>
              <a:rPr lang="he-IL" sz="2400" noProof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האפשרי.</a:t>
            </a:r>
            <a:endParaRPr lang="he-IL" sz="2400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1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</a:pPr>
            <a:endParaRPr lang="he-IL" sz="2400" b="1" noProof="1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" y="391568"/>
            <a:ext cx="2772103" cy="1921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23893" y="238125"/>
            <a:ext cx="11542627" cy="617538"/>
          </a:xfrm>
        </p:spPr>
        <p:txBody>
          <a:bodyPr rtlCol="0"/>
          <a:lstStyle/>
          <a:p>
            <a:pPr algn="r" rtl="1" fontAlgn="auto"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מניעת זיהומים</a:t>
            </a:r>
            <a:endParaRPr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042" name="מלבן 4"/>
          <p:cNvSpPr>
            <a:spLocks noChangeArrowheads="1"/>
          </p:cNvSpPr>
          <p:nvPr/>
        </p:nvSpPr>
        <p:spPr bwMode="auto">
          <a:xfrm>
            <a:off x="3598213" y="1071897"/>
            <a:ext cx="852483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7063" indent="-449263" algn="l" rtl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>
              <a:lnSpc>
                <a:spcPct val="20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alt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יש להימנע מיותר משני מבקרים בעת ובעונה אחת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alt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יש למנוע הגעתם של מבקרים חולים  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alt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יש להימנע מביקור ילדים שגילם פחות מ-12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alt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המבקרים מתבקשים לרחוץ ידיים עם סבון </a:t>
            </a:r>
            <a:r>
              <a:rPr lang="en-US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he-IL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בכניסתם </a:t>
            </a:r>
            <a:r>
              <a:rPr lang="he-IL" alt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ובעזיבתם את בית </a:t>
            </a:r>
            <a:r>
              <a:rPr lang="he-IL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החולים, </a:t>
            </a:r>
            <a:r>
              <a:rPr lang="en-US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he-IL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ו</a:t>
            </a:r>
            <a:r>
              <a:rPr lang="he-IL" sz="2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לחטא </a:t>
            </a:r>
            <a:r>
              <a:rPr lang="he-IL" sz="24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ידיים עם תמיסת </a:t>
            </a:r>
            <a:r>
              <a:rPr lang="he-IL" sz="2400" dirty="0" err="1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ספטול</a:t>
            </a:r>
            <a:r>
              <a:rPr lang="he-IL" sz="24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בכניסה וביציאה מהחדר</a:t>
            </a:r>
            <a:r>
              <a:rPr lang="he-IL" alt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he-IL" altLang="he-IL" sz="2400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60" y="359656"/>
            <a:ext cx="2125954" cy="283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\\sont12\home$\WebSoroka\תמונות של הצלמת לאתר סורוקה\רחל דוד\שטיפת ידיים\9.2.15 שטיפת ידים קרי\DSC_6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4" y="1071897"/>
            <a:ext cx="1625920" cy="235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 descr="C:\Users\talk\Desktop\מדבקה זה בידיים שלך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3" y="3121548"/>
            <a:ext cx="2700767" cy="201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25150" r="17135" b="30836"/>
          <a:stretch/>
        </p:blipFill>
        <p:spPr bwMode="auto">
          <a:xfrm>
            <a:off x="1833726" y="2733890"/>
            <a:ext cx="2743850" cy="1513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>
          <a:xfrm>
            <a:off x="323893" y="212725"/>
            <a:ext cx="11542627" cy="615950"/>
          </a:xfrm>
        </p:spPr>
        <p:txBody>
          <a:bodyPr rtlCol="0">
            <a:normAutofit fontScale="9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סיום </a:t>
            </a:r>
            <a:r>
              <a:rPr lang="he-IL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האשפוז ושחרור מהמחלקה </a:t>
            </a:r>
            <a:endParaRPr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sz="quarter" idx="13"/>
          </p:nvPr>
        </p:nvSpPr>
        <p:spPr>
          <a:xfrm>
            <a:off x="1383210" y="1000125"/>
            <a:ext cx="10608739" cy="3436938"/>
          </a:xfrm>
        </p:spPr>
        <p:txBody>
          <a:bodyPr rtlCol="0"/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לקראת השחרור מהמחלקה, </a:t>
            </a: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הצוות הרפואי והסיעודי משלים את הבירור ואת איסוף הנתונים ומסכם את האשפוז, </a:t>
            </a:r>
            <a:r>
              <a:rPr lang="en-US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וזאת תוך כדי טיפול בחולים החדשים שהתקבלו למחלקה.</a:t>
            </a: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להמתין לסיום הכנת מסמכי השחרור. </a:t>
            </a:r>
          </a:p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אנו מודים לכם על ההבנה וההתחשבות. </a:t>
            </a:r>
            <a:endParaRPr lang="he-IL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רופא ומטופלת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999229" y="3508866"/>
            <a:ext cx="3380051" cy="236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448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הנחיות לקראת השחרור </a:t>
            </a:r>
            <a:r>
              <a:rPr lang="he-IL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מהמחלקה </a:t>
            </a:r>
            <a:endParaRPr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_text"/>
          <p:cNvSpPr txBox="1">
            <a:spLocks/>
          </p:cNvSpPr>
          <p:nvPr/>
        </p:nvSpPr>
        <p:spPr bwMode="gray">
          <a:xfrm>
            <a:off x="1505346" y="1018540"/>
            <a:ext cx="11136008" cy="460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0000" bIns="0"/>
          <a:lstStyle>
            <a:lvl1pPr marL="627063" indent="-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84263" indent="-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השחרור מהמחלקה מתבצע בכל יום בשעות 16:00-14:00 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הצוות מדריך ומנחה בכתב ובעל-פה לקראת השחרור 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עם השחרור, מקבל המטופל מכתב שבו פרטים על מהלך האשפוז והמלצות רפואיות. </a:t>
            </a:r>
            <a:r>
              <a:rPr lang="en-US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את מכתב השחרור יש להעביר לרופא המטפל בקהילה  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בהתאם לצורך ניתנים מרשמי תרופות. אם נדרש המשך טיפול </a:t>
            </a:r>
            <a:r>
              <a:rPr 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תרופתי,</a:t>
            </a:r>
          </a:p>
          <a:p>
            <a:pPr marL="635000" lvl="1" indent="0" eaLnBrk="1" hangingPunct="1">
              <a:lnSpc>
                <a:spcPct val="150000"/>
              </a:lnSpc>
              <a:spcAft>
                <a:spcPts val="800"/>
              </a:spcAft>
              <a:buClr>
                <a:srgbClr val="003399"/>
              </a:buClr>
              <a:buSzPct val="80000"/>
            </a:pPr>
            <a:r>
              <a:rPr 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ניתן לברר עם </a:t>
            </a:r>
            <a:r>
              <a:rPr lang="he-IL" sz="24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צוות האַחֲיוּת </a:t>
            </a:r>
            <a:r>
              <a:rPr lang="he-IL" sz="24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היכן לקבל את התרופות בקהילה. </a:t>
            </a:r>
            <a:endParaRPr lang="he-IL" sz="2400" dirty="0">
              <a:solidFill>
                <a:srgbClr val="00339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8" name="Picture 2" descr="http://www.emedicaresupplements.com/client/assets/images/discharge-termina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87" y="5181233"/>
            <a:ext cx="2975362" cy="151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>
          <a:xfrm>
            <a:off x="426925" y="238543"/>
            <a:ext cx="11543103" cy="616455"/>
          </a:xfrm>
        </p:spPr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he-IL" sz="3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מחלקה פנימית ב' כחלק מבית חולים אוניברסיטאי </a:t>
            </a:r>
            <a:endParaRPr sz="3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_text"/>
          <p:cNvSpPr txBox="1">
            <a:spLocks/>
          </p:cNvSpPr>
          <p:nvPr/>
        </p:nvSpPr>
        <p:spPr bwMode="gray">
          <a:xfrm>
            <a:off x="1177203" y="1029763"/>
            <a:ext cx="11506111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0000" bIns="0"/>
          <a:lstStyle>
            <a:lvl1pPr marL="627063" indent="-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מחלקה פנימית ב' משמשת כמרכז ללימוד סטודנטים ומתמחים - יתכן ויפנו אליך על מנת שתשתתף בתוכניות הלימודיות של הפקולטה לרפואה ובית הספר למקצועות הבריאות – נשמח אם תוכל להקדיש מזמנך במהלך האשפוז למען דור העתיד של מערכת הבריאות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במחלקה מתבצעים באופן רציף מחקרים קליניים שאמורים לתרום לבריאותם של המטופלים ולשמור על הרמה הרפואית הגבוהה של הצוות הרפואי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בעמודים הבאים תוכל להתרשם מחלק מהמחקרים שבוצעו ופורסמו בעיתונות המדעית הלאומית והבינלאומית על ידי הצוות הרפואי של מחלקה פנימית ב' בשנים האחרונות.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05" y="4752047"/>
            <a:ext cx="3265049" cy="163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anchor="ctr">
            <a:noAutofit/>
          </a:bodyPr>
          <a:lstStyle/>
          <a:p>
            <a:pPr algn="r" rtl="1">
              <a:defRPr/>
            </a:pPr>
            <a:r>
              <a:rPr lang="he-IL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מחקר על הקשר בין ניתוחים להורדה במשקל לסיבוכים נשימתיים </a:t>
            </a:r>
            <a:endParaRPr lang="en-US" sz="2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" y="854994"/>
            <a:ext cx="12032870" cy="52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/>
        <p:txBody>
          <a:bodyPr rtlCol="0" anchor="ctr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he-IL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מאמר שעוסק בנושא של הקטנת כמות האשפוזים חוזרים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84" y="1445895"/>
            <a:ext cx="265305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2" y="854994"/>
            <a:ext cx="866887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45" y="4937742"/>
            <a:ext cx="613489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9" y="984213"/>
            <a:ext cx="10276144" cy="51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4"/>
          <p:cNvSpPr>
            <a:spLocks noGrp="1"/>
          </p:cNvSpPr>
          <p:nvPr>
            <p:ph type="title"/>
          </p:nvPr>
        </p:nvSpPr>
        <p:spPr>
          <a:xfrm>
            <a:off x="323891" y="-1"/>
            <a:ext cx="11544216" cy="1090810"/>
          </a:xfrm>
        </p:spPr>
        <p:txBody>
          <a:bodyPr rtlCol="0" anchor="ctr">
            <a:noAutofit/>
          </a:bodyPr>
          <a:lstStyle/>
          <a:p>
            <a:pPr algn="r" rtl="1">
              <a:defRPr/>
            </a:pPr>
            <a:r>
              <a:rPr lang="he-IL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מחקר על הקשר בין אנמיה לאשפוזים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2593364" y="0"/>
            <a:ext cx="8941646" cy="1090810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מאמרים הסוקרים שימוש בתרופות אנטי-דלקתיות לטיפול במחלות ריאה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55" y="2027258"/>
            <a:ext cx="5817357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" y="3428551"/>
            <a:ext cx="6176179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מציין מיקום טקסט 9"/>
          <p:cNvSpPr>
            <a:spLocks noGrp="1"/>
          </p:cNvSpPr>
          <p:nvPr>
            <p:ph type="body" sz="quarter" idx="13"/>
          </p:nvPr>
        </p:nvSpPr>
        <p:spPr>
          <a:xfrm>
            <a:off x="4824089" y="2330451"/>
            <a:ext cx="6285096" cy="1838325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e-IL" sz="22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מנהל המחלקה: ד"ר אלי רוזנברג</a:t>
            </a:r>
          </a:p>
          <a:p>
            <a:pPr>
              <a:lnSpc>
                <a:spcPct val="150000"/>
              </a:lnSpc>
            </a:pPr>
            <a:r>
              <a:rPr lang="he-IL" sz="22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מנהלת </a:t>
            </a:r>
            <a:r>
              <a:rPr lang="he-IL" sz="22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האַחֲיוּת: </a:t>
            </a:r>
            <a:r>
              <a:rPr lang="he-IL" sz="22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גב' רעיה גל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2094821" y="317500"/>
            <a:ext cx="10097179" cy="2012950"/>
          </a:xfrm>
        </p:spPr>
        <p:txBody>
          <a:bodyPr rtlCol="0">
            <a:normAutofit/>
          </a:bodyPr>
          <a:lstStyle/>
          <a:p>
            <a:pPr marL="177800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74747"/>
              </a:buClr>
              <a:buSzPct val="80000"/>
              <a:defRPr/>
            </a:pP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מטופל יקר,</a:t>
            </a:r>
          </a:p>
          <a:p>
            <a:pPr marL="177800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SzPct val="80000"/>
              <a:defRPr/>
            </a:pP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צוות המחלקה עושה כמיטב יכולתו להעניק </a:t>
            </a: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לך טיפול </a:t>
            </a: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מקצועי, </a:t>
            </a:r>
            <a:r>
              <a:rPr lang="en-US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איכותי </a:t>
            </a: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ובטיחותי ויחס אישי </a:t>
            </a: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וחם. </a:t>
            </a:r>
            <a:endParaRPr lang="he-IL" sz="20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423497" y="4817521"/>
            <a:ext cx="816922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  <a:buClr>
                <a:srgbClr val="474747"/>
              </a:buClr>
              <a:buSzPct val="80000"/>
            </a:pPr>
            <a:r>
              <a:rPr lang="he-IL" sz="2000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צוות המחלקה מאחל רפואה טובה ושהות נעימה בבית החולים!</a:t>
            </a: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buClr>
                <a:srgbClr val="474747"/>
              </a:buClr>
              <a:buSzPct val="80000"/>
            </a:pPr>
            <a:r>
              <a:rPr lang="he-IL" sz="2000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לפניכם מידע חיוני ושימושי לאשפוז במחלקה.</a:t>
            </a:r>
          </a:p>
        </p:txBody>
      </p:sp>
      <p:pic>
        <p:nvPicPr>
          <p:cNvPr id="21" name="Picture 3" descr="C:\Users\talk\Desktop\תמונות ללצגי מידע\DSC_089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09178" y="1418891"/>
            <a:ext cx="3571286" cy="266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424674" y="3942470"/>
            <a:ext cx="68415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00B050"/>
                </a:solidFill>
                <a:latin typeface="Guttman Yad-Brush" pitchFamily="2" charset="-79"/>
                <a:ea typeface="Tahoma" panose="020B0604030504040204" pitchFamily="34" charset="0"/>
                <a:cs typeface="Guttman Yad-Brush" pitchFamily="2" charset="-79"/>
              </a:rPr>
              <a:t>אצלנו המטופל בידיים טובות</a:t>
            </a:r>
          </a:p>
        </p:txBody>
      </p:sp>
    </p:spTree>
    <p:extLst>
      <p:ext uri="{BB962C8B-B14F-4D97-AF65-F5344CB8AC3E}">
        <p14:creationId xmlns:p14="http://schemas.microsoft.com/office/powerpoint/2010/main" val="8558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327834" y="238125"/>
            <a:ext cx="8621247" cy="617538"/>
          </a:xfrm>
        </p:spPr>
        <p:txBody>
          <a:bodyPr rtlCol="0"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עיקרי זכויות המטופל</a:t>
            </a:r>
            <a:endParaRPr lang="de-DE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/>
          </p:nvPr>
        </p:nvSpPr>
        <p:spPr>
          <a:xfrm>
            <a:off x="3327834" y="946150"/>
            <a:ext cx="8621247" cy="336550"/>
          </a:xfrm>
        </p:spPr>
        <p:txBody>
          <a:bodyPr rtlCol="0"/>
          <a:lstStyle/>
          <a:p>
            <a:pPr algn="r" rtl="1" eaLnBrk="1" fontAlgn="auto" hangingPunct="1">
              <a:spcBef>
                <a:spcPts val="0"/>
              </a:spcBef>
              <a:defRPr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כפי שנקבעו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בחוק זכויות החולה, </a:t>
            </a:r>
            <a:r>
              <a:rPr lang="he-IL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התשנ"ו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- 1996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8"/>
          </p:nvPr>
        </p:nvSpPr>
        <p:spPr>
          <a:xfrm>
            <a:off x="2992828" y="1432561"/>
            <a:ext cx="9457968" cy="3997325"/>
          </a:xfrm>
        </p:spPr>
        <p:txBody>
          <a:bodyPr rtlCol="0">
            <a:normAutofit fontScale="92500"/>
          </a:bodyPr>
          <a:lstStyle/>
          <a:p>
            <a:pPr marL="627063" indent="-449263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לקבל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 רפואי נאות ויחס אדיב ומתחשב תוך שמירה, ככל הניתן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כבודך ועל פרטיותך</a:t>
            </a:r>
            <a:endParaRPr lang="he-IL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7063" indent="-449263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לנוכחות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אדם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נוסף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בעת בדיקה גופנית, בהתאם לתנאים המקובלים </a:t>
            </a:r>
            <a:r>
              <a:rPr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בבית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החולים </a:t>
            </a:r>
          </a:p>
          <a:p>
            <a:pPr marL="627063" indent="-449263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לדעת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שמו, את מקצועו ואת תפקידו של המטפל בו </a:t>
            </a:r>
          </a:p>
          <a:p>
            <a:pPr marL="627063" indent="-449263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לקבל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הסבר על המחלה, על הטיפול המוצע, על התועלת הצפויה,</a:t>
            </a:r>
            <a:r>
              <a:rPr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הסיכונים האפשריים של הטיפול ועל האפשרות לקבל טיפול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חלופי </a:t>
            </a:r>
            <a:endParaRPr lang="he-IL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7063" indent="-449263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לקבל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חומר מהרשומה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הרפואית. כדי לקבלו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לפנות למזכירת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המחלקה.</a:t>
            </a:r>
            <a:r>
              <a:rPr lang="he-IL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695308" y="5610225"/>
            <a:ext cx="568399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Font typeface="Arial" pitchFamily="34" charset="0"/>
              <a:buNone/>
            </a:pPr>
            <a:r>
              <a:rPr lang="he-IL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למידע נוסף ניתן לפנות ללשכה לפניות הציבור </a:t>
            </a:r>
          </a:p>
          <a:p>
            <a:pPr algn="ctr">
              <a:spcAft>
                <a:spcPts val="600"/>
              </a:spcAft>
              <a:buFont typeface="Arial" pitchFamily="34" charset="0"/>
              <a:buNone/>
            </a:pPr>
            <a:r>
              <a:rPr lang="he-IL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בטלפון</a:t>
            </a:r>
            <a:r>
              <a:rPr lang="he-IL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he-IL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08-6400309. </a:t>
            </a:r>
          </a:p>
        </p:txBody>
      </p:sp>
      <p:pic>
        <p:nvPicPr>
          <p:cNvPr id="5123" name="Picture 3" descr="C:\Users\talk\Desktop\תמונות ללצגי מידע\DSC_046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3434" y="985498"/>
            <a:ext cx="2539394" cy="3254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2141917"/>
      </p:ext>
    </p:extLst>
  </p:cSld>
  <p:clrMapOvr>
    <a:masterClrMapping/>
  </p:clrMapOvr>
  <p:transition spd="slow" advClick="0" advTm="6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9"/>
          <p:cNvSpPr txBox="1">
            <a:spLocks/>
          </p:cNvSpPr>
          <p:nvPr/>
        </p:nvSpPr>
        <p:spPr>
          <a:xfrm>
            <a:off x="1674282" y="2231706"/>
            <a:ext cx="8760516" cy="13579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e-IL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לצאת מחוץ לכותלי בית החולים לצורך עישון</a:t>
            </a:r>
          </a:p>
          <a:p>
            <a:pPr>
              <a:spcBef>
                <a:spcPts val="600"/>
              </a:spcBef>
            </a:pPr>
            <a:r>
              <a:rPr lang="he-IL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החוק אוסר על עישון בתוך מבני המרכז הרפואי סורוקה במרחק של 10 מטר לפחות מהכניסות ומהיציאות של המבנים. אכיפת איסור מתבצעת במרכז הרפואי סורוקה על פי חוק, על ידי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הרשות המקומית ומשטרת ישראל.</a:t>
            </a:r>
            <a:endParaRPr lang="he-IL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8" descr="http://images.all-free-download.com/images/graphiclarge/no_smoking_sign_clip_art_23316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54" y="2350743"/>
            <a:ext cx="1005271" cy="10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139"/>
          <p:cNvSpPr txBox="1">
            <a:spLocks/>
          </p:cNvSpPr>
          <p:nvPr/>
        </p:nvSpPr>
        <p:spPr>
          <a:xfrm>
            <a:off x="2767298" y="3589692"/>
            <a:ext cx="7667500" cy="127610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אנו כאן כדי לטפל ולא נסכים לקבל אלימות מילולית ופיזית, צעקות, איומים, התנהגות תוקפנית והפרעות סדר.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he-IL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במרכז הרפואי סורוקה </a:t>
            </a:r>
            <a:r>
              <a:rPr lang="he-IL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אפס סובלנות לאלימות </a:t>
            </a:r>
            <a:r>
              <a:rPr lang="he-IL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והוא פועל למיגורה בכל האמצעים האפשריים.</a:t>
            </a:r>
            <a:endParaRPr lang="he-IL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platzhalter 143"/>
          <p:cNvSpPr txBox="1">
            <a:spLocks/>
          </p:cNvSpPr>
          <p:nvPr/>
        </p:nvSpPr>
        <p:spPr>
          <a:xfrm>
            <a:off x="1382995" y="1239273"/>
            <a:ext cx="9468596" cy="902777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>
              <a:spcAft>
                <a:spcPts val="1200"/>
              </a:spcAft>
              <a:buClr>
                <a:srgbClr val="F79646"/>
              </a:buClr>
              <a:buSzPct val="80000"/>
              <a:defRPr/>
            </a:pPr>
            <a:r>
              <a:rPr lang="he-IL" sz="1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המרכז הרפואי סורוקה אינו אחראי לגניבה או לאובדן של חפצי ערך אישיים</a:t>
            </a:r>
            <a:endParaRPr lang="en-US" sz="18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>
              <a:spcAft>
                <a:spcPts val="1200"/>
              </a:spcAft>
              <a:buClr>
                <a:srgbClr val="F79646"/>
              </a:buClr>
              <a:buSzPct val="80000"/>
              <a:defRPr/>
            </a:pPr>
            <a:r>
              <a:rPr lang="he-IL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מומלץ לשמור על חפצים אישיים ולא להביא חפצי ערך לבית החולים. </a:t>
            </a:r>
            <a:endParaRPr lang="he-IL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platzhalter 143"/>
          <p:cNvSpPr txBox="1">
            <a:spLocks/>
          </p:cNvSpPr>
          <p:nvPr/>
        </p:nvSpPr>
        <p:spPr>
          <a:xfrm>
            <a:off x="2947950" y="4865793"/>
            <a:ext cx="7486848" cy="902777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F79646"/>
              </a:buClr>
              <a:buSzPct val="80000"/>
              <a:buFont typeface="Arial" pitchFamily="34" charset="0"/>
              <a:buNone/>
              <a:defRPr/>
            </a:pPr>
            <a:r>
              <a:rPr lang="he-IL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דת וכשרות </a:t>
            </a:r>
            <a:r>
              <a:rPr lang="he-IL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בבית החולים סורוקה קיים פיקוח מלא על נושאי דת, כגון: כשרות, שבת וחג - חדר שבת לשומרי שבת נמצא בקומה 2.</a:t>
            </a:r>
            <a:endParaRPr lang="he-IL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30"/>
          <p:cNvSpPr txBox="1">
            <a:spLocks/>
          </p:cNvSpPr>
          <p:nvPr/>
        </p:nvSpPr>
        <p:spPr>
          <a:xfrm>
            <a:off x="2494052" y="104070"/>
            <a:ext cx="862113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לדעת</a:t>
            </a:r>
            <a:endParaRPr lang="de-DE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7" descr="no alimut.jpg"/>
          <p:cNvPicPr>
            <a:picLocks noChangeAspect="1"/>
          </p:cNvPicPr>
          <p:nvPr/>
        </p:nvPicPr>
        <p:blipFill rotWithShape="1">
          <a:blip r:embed="rId3"/>
          <a:srcRect b="71119"/>
          <a:stretch/>
        </p:blipFill>
        <p:spPr>
          <a:xfrm>
            <a:off x="10523042" y="3831837"/>
            <a:ext cx="1434145" cy="79180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\\sont12\home$\יחידת שרות\מערכות ממוחשבות\צגים דיגיטליים\2014 מצגות לצג דיגיטלי\תמונות מיון ילדים\חפצים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042" y="1043542"/>
            <a:ext cx="1561483" cy="1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2602152" y="5452896"/>
            <a:ext cx="79977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Aft>
                <a:spcPts val="1200"/>
              </a:spcAft>
              <a:buClr>
                <a:srgbClr val="F79646"/>
              </a:buClr>
              <a:buSzPct val="80000"/>
              <a:defRPr/>
            </a:pPr>
            <a:r>
              <a:rPr lang="he-IL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יד שרה: </a:t>
            </a:r>
            <a:r>
              <a:rPr lang="he-IL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ניתן לשאול ציוד לפי הצורך לאחר השחרור בטלפון 08-6450747. </a:t>
            </a:r>
          </a:p>
        </p:txBody>
      </p:sp>
    </p:spTree>
    <p:extLst>
      <p:ext uri="{BB962C8B-B14F-4D97-AF65-F5344CB8AC3E}">
        <p14:creationId xmlns:p14="http://schemas.microsoft.com/office/powerpoint/2010/main" val="31276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324138" y="795670"/>
            <a:ext cx="11543103" cy="761068"/>
          </a:xfrm>
        </p:spPr>
        <p:txBody>
          <a:bodyPr/>
          <a:lstStyle/>
          <a:p>
            <a:pPr marL="0" lvl="2" indent="1588" algn="r" rtl="1" fontAlgn="base">
              <a:lnSpc>
                <a:spcPts val="32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70000"/>
              <a:buNone/>
              <a:defRPr/>
            </a:pPr>
            <a:r>
              <a:rPr lang="he-IL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בבית החולים קיים מגוון שירותים לרווחת המטופלים </a:t>
            </a:r>
            <a:r>
              <a:rPr lang="he-IL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והמבקרים, כגון: </a:t>
            </a:r>
            <a:r>
              <a:rPr lang="en-U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חנייה</a:t>
            </a:r>
            <a:r>
              <a:rPr lang="he-IL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שירותי הסעדה ובתי עסק, מוניות, השכרת מכשירי טלוויזיה וכספומט</a:t>
            </a:r>
            <a:r>
              <a:rPr lang="he-IL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platzhalter 139"/>
          <p:cNvSpPr txBox="1">
            <a:spLocks/>
          </p:cNvSpPr>
          <p:nvPr/>
        </p:nvSpPr>
        <p:spPr>
          <a:xfrm>
            <a:off x="2560257" y="4337475"/>
            <a:ext cx="7855841" cy="1467603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e-IL" sz="1800" b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במתחם המרכז הרפואי פועלות כמה קפיטריות ומסעדה</a:t>
            </a:r>
          </a:p>
          <a:p>
            <a:pPr>
              <a:spcBef>
                <a:spcPts val="600"/>
              </a:spcBef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עגלת קפה: בלובי של בניין אשפוז ילדים. </a:t>
            </a:r>
            <a: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מכונות אוטומטיות לשתייה קרה וחמה וחטיפים: בכניסה למיון ילדים. </a:t>
            </a:r>
            <a: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קפיטריה בבניין המחלקות הפנימיות בקומת הקרקע. </a:t>
            </a:r>
            <a: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160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he-IL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platzhalter 139"/>
          <p:cNvSpPr txBox="1">
            <a:spLocks/>
          </p:cNvSpPr>
          <p:nvPr/>
        </p:nvSpPr>
        <p:spPr>
          <a:xfrm>
            <a:off x="1726844" y="5698203"/>
            <a:ext cx="8760516" cy="1276101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e-IL" sz="1800" b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השכרת מכשירי טלוויזיה</a:t>
            </a:r>
          </a:p>
          <a:p>
            <a:pPr>
              <a:spcBef>
                <a:spcPts val="600"/>
              </a:spcBef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פרטים בטלפון: 08-6650635 או טלפון פנימי 3599.</a:t>
            </a:r>
            <a:endParaRPr lang="he-IL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platzhalter 143"/>
          <p:cNvSpPr txBox="1">
            <a:spLocks/>
          </p:cNvSpPr>
          <p:nvPr/>
        </p:nvSpPr>
        <p:spPr>
          <a:xfrm>
            <a:off x="2042821" y="1752742"/>
            <a:ext cx="8587400" cy="1960017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>
              <a:spcAft>
                <a:spcPts val="1200"/>
              </a:spcAft>
              <a:buClr>
                <a:srgbClr val="F79646"/>
              </a:buClr>
              <a:buSzPct val="80000"/>
              <a:defRPr/>
            </a:pPr>
            <a:r>
              <a:rPr lang="he-IL" sz="1800" b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החנייה בבית החולים כרוכה בתשלום</a:t>
            </a:r>
          </a:p>
          <a:p>
            <a:pPr marL="463550" indent="-285750">
              <a:buClr>
                <a:srgbClr val="003399"/>
              </a:buClr>
              <a:buSzPct val="80000"/>
              <a:defRPr/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למאושפזים יותר מ-14 יום ניתנת הנחה של 50% מהיום ה-15 ועד ליום ה-30 לאשפוז</a:t>
            </a:r>
          </a:p>
          <a:p>
            <a:pPr marL="463550" indent="-285750">
              <a:buClr>
                <a:srgbClr val="003399"/>
              </a:buClr>
              <a:buSzPct val="80000"/>
              <a:defRPr/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מאושפזים יותר מ-30 יום ברצף זכאים לאישור חניה חינם </a:t>
            </a:r>
          </a:p>
          <a:p>
            <a:pPr marL="463550" indent="-285750">
              <a:buClr>
                <a:srgbClr val="003399"/>
              </a:buClr>
              <a:buSzPct val="80000"/>
              <a:defRPr/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האישור למטופל/בן משפחה מקרבה ראשונה, לרכב אחד בלבד בתנאי שהרכב בבעלות מקבל האישור.</a:t>
            </a:r>
          </a:p>
          <a:p>
            <a:pPr marL="463550" indent="-285750">
              <a:buClr>
                <a:srgbClr val="003399"/>
              </a:buClr>
              <a:buSzPct val="80000"/>
              <a:defRPr/>
            </a:pP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להסדרת האישור, יש לפנות עם רישיון רכב על שם מקבל האישור אל מחלקת הכנסות, </a:t>
            </a:r>
            <a: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60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בימים א'-ה' בשעות 15:30-8:00, בבניין ההנהלה, בחדר 131. פרטים נוספים באתר האינטרנט של סורוקה.</a:t>
            </a:r>
            <a:endParaRPr lang="he-IL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30"/>
          <p:cNvSpPr>
            <a:spLocks noGrp="1"/>
          </p:cNvSpPr>
          <p:nvPr>
            <p:ph type="title"/>
          </p:nvPr>
        </p:nvSpPr>
        <p:spPr>
          <a:xfrm>
            <a:off x="2291943" y="192820"/>
            <a:ext cx="9656958" cy="616455"/>
          </a:xfrm>
        </p:spPr>
        <p:txBody>
          <a:bodyPr vert="horz" lIns="0" tIns="0" rIns="0" bIns="0" rtlCol="0" anchor="ctr" anchorCtr="0">
            <a:noAutofit/>
          </a:bodyPr>
          <a:lstStyle/>
          <a:p>
            <a:pPr algn="r" rtl="1"/>
            <a:r>
              <a:rPr lang="he-IL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שירותים </a:t>
            </a:r>
            <a:r>
              <a:rPr lang="he-IL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למטופלים ולמבקרים</a:t>
            </a:r>
            <a:endParaRPr lang="de-DE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http://www.queenshotelbrighton.com/portals/0/images/Parking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219" y="2234305"/>
            <a:ext cx="979051" cy="11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lipartoday.com/_thumbs/002/roadart_cd/canada/00200075834_t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60" y="4168191"/>
            <a:ext cx="1160967" cy="10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androidguys.com/wp-content/uploads/2010/12/google_tv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95" y="5233327"/>
            <a:ext cx="1016475" cy="9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594360"/>
            <a:ext cx="1008278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0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78838" y="3604225"/>
            <a:ext cx="69550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לקבלת מידע נוסף: </a:t>
            </a:r>
            <a:r>
              <a:rPr lang="en-US" sz="2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www.soroka.org.il</a:t>
            </a:r>
            <a:endParaRPr lang="en-US" sz="28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847531" y="567127"/>
            <a:ext cx="7720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8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בברכת בריאות </a:t>
            </a:r>
            <a:r>
              <a:rPr lang="he-IL" sz="4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טובה,</a:t>
            </a:r>
            <a:endParaRPr lang="he-IL" sz="48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e-IL" sz="48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צוות </a:t>
            </a:r>
            <a:r>
              <a:rPr lang="he-IL" sz="4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המחלקה</a:t>
            </a:r>
            <a:endParaRPr lang="he-IL" sz="48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499" y="6351740"/>
            <a:ext cx="28332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rgbClr val="003399"/>
                </a:solidFill>
              </a:rPr>
              <a:t>עדכון אחרון: </a:t>
            </a:r>
            <a:r>
              <a:rPr lang="he-IL" dirty="0" smtClean="0">
                <a:solidFill>
                  <a:srgbClr val="003399"/>
                </a:solidFill>
              </a:rPr>
              <a:t>17.12.2024</a:t>
            </a:r>
            <a:endParaRPr lang="he-IL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Users\talk\Desktop\חמודי%20עושה%20לב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5" y="701011"/>
            <a:ext cx="1577744" cy="46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כותרת 1"/>
          <p:cNvSpPr>
            <a:spLocks noGrp="1"/>
          </p:cNvSpPr>
          <p:nvPr>
            <p:ph type="title"/>
          </p:nvPr>
        </p:nvSpPr>
        <p:spPr>
          <a:xfrm>
            <a:off x="3056653" y="247016"/>
            <a:ext cx="8667291" cy="109061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חזון המחלקה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36314" y="1356520"/>
            <a:ext cx="10203556" cy="3024188"/>
          </a:xfrm>
          <a:prstGeom prst="rect">
            <a:avLst/>
          </a:prstGeom>
        </p:spPr>
        <p:txBody>
          <a:bodyPr rtlCol="1"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r>
              <a:rPr lang="he-IL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תהווה מוקד מוביל של מקצועיות, איכות, רמת שרות, </a:t>
            </a:r>
            <a: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מחקר </a:t>
            </a:r>
            <a:r>
              <a:rPr lang="he-IL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והוראה בין המחלקות הפנימיות במדינת ישראל, </a:t>
            </a:r>
            <a: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תהיה </a:t>
            </a:r>
            <a:r>
              <a:rPr lang="he-IL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מקום שטוב לעבוד ולהתאשפז בו </a:t>
            </a:r>
            <a: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ומקור </a:t>
            </a:r>
            <a:r>
              <a:rPr lang="he-IL" sz="2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גאווה לעובדים בה ולעובדי בית החולים.</a:t>
            </a:r>
          </a:p>
          <a:p>
            <a:pPr marL="179388" indent="-179388" algn="ctr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b="1" dirty="0" smtClean="0">
              <a:solidFill>
                <a:srgbClr val="7030A0"/>
              </a:solidFill>
              <a:latin typeface="+mj-lt"/>
              <a:ea typeface="+mj-ea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34842" y="4380708"/>
            <a:ext cx="202359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8595165"/>
      </p:ext>
    </p:extLst>
  </p:cSld>
  <p:clrMapOvr>
    <a:masterClrMapping/>
  </p:clrMapOvr>
  <p:transition spd="slow" advClick="0" advTm="6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042" y="247508"/>
            <a:ext cx="11543103" cy="616455"/>
          </a:xfrm>
        </p:spPr>
        <p:txBody>
          <a:bodyPr/>
          <a:lstStyle/>
          <a:p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צוות </a:t>
            </a:r>
            <a:r>
              <a:rPr lang="he-IL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האַחֲיוּת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576265" y="1143305"/>
            <a:ext cx="7800050" cy="1384683"/>
          </a:xfrm>
        </p:spPr>
        <p:txBody>
          <a:bodyPr>
            <a:normAutofit fontScale="92500"/>
          </a:bodyPr>
          <a:lstStyle/>
          <a:p>
            <a:pPr marL="627063" indent="-449263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צוות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האַחֲיוּת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אחראי לטיפול הסיעודי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במטופלים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המאושפזים במחלקה, להדרכה ולהכוונה באשפוז ולקראת השחרור </a:t>
            </a:r>
            <a:endParaRPr lang="he-IL" sz="20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algn="r" rt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Pct val="80000"/>
            </a:pPr>
            <a:endParaRPr lang="en-US" sz="20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727" y="2248018"/>
            <a:ext cx="795581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27063" indent="-449263" fontAlgn="auto">
              <a:lnSpc>
                <a:spcPct val="150000"/>
              </a:lnSpc>
              <a:spcAft>
                <a:spcPts val="6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בכל משמרת מופקדת אחות על הטיפול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בך </a:t>
            </a:r>
            <a:r>
              <a:rPr lang="en-US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ושמה </a:t>
            </a:r>
            <a:r>
              <a:rPr lang="he-IL" sz="20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מצויין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לוח </a:t>
            </a:r>
            <a:r>
              <a:rPr lang="he-IL" sz="2000" b="1" dirty="0">
                <a:solidFill>
                  <a:srgbClr val="00B050"/>
                </a:solidFill>
                <a:latin typeface="Guttman Yad-Brush" pitchFamily="2" charset="-79"/>
                <a:ea typeface="Tahoma" panose="020B0604030504040204" pitchFamily="34" charset="0"/>
                <a:cs typeface="Guttman Yad-Brush" pitchFamily="2" charset="-79"/>
              </a:rPr>
              <a:t>"מי מטפל </a:t>
            </a:r>
            <a:r>
              <a:rPr lang="he-IL" sz="2000" b="1" dirty="0" smtClean="0">
                <a:solidFill>
                  <a:srgbClr val="00B050"/>
                </a:solidFill>
                <a:latin typeface="Guttman Yad-Brush" pitchFamily="2" charset="-79"/>
                <a:ea typeface="Tahoma" panose="020B0604030504040204" pitchFamily="34" charset="0"/>
                <a:cs typeface="Guttman Yad-Brush" pitchFamily="2" charset="-79"/>
              </a:rPr>
              <a:t>בך היום?"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הנמצא בחדרך. בכל נושא, ניתן לפנות אליה</a:t>
            </a:r>
            <a:r>
              <a:rPr lang="en-US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 אל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מנהלת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האַחֲיוּת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הנמצאת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במחלקה בימים  א'-ה' בשעות 15:00-8:00.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1019" y="4556979"/>
            <a:ext cx="71154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7800" algn="ctr" fontAlgn="auto">
              <a:lnSpc>
                <a:spcPct val="150000"/>
              </a:lnSpc>
              <a:spcAft>
                <a:spcPts val="600"/>
              </a:spcAft>
              <a:buClr>
                <a:srgbClr val="003399"/>
              </a:buClr>
              <a:buSzPct val="80000"/>
            </a:pP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לצד המיטה ישנו פעמון קריאה </a:t>
            </a:r>
            <a:r>
              <a:rPr lang="en-US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שבאמצעותו ניתן </a:t>
            </a: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לקרוא לצוות</a:t>
            </a:r>
            <a:r>
              <a:rPr lang="en-US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בעת הצורך. </a:t>
            </a:r>
          </a:p>
        </p:txBody>
      </p:sp>
      <p:pic>
        <p:nvPicPr>
          <p:cNvPr id="10" name="Picture 2" descr="C:\Users\talk\Desktop\מי מטפל ב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7" y="1378075"/>
            <a:ext cx="3115392" cy="218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>
            <a:spLocks noGrp="1"/>
          </p:cNvSpPr>
          <p:nvPr>
            <p:ph type="title"/>
          </p:nvPr>
        </p:nvSpPr>
        <p:spPr>
          <a:xfrm>
            <a:off x="3916105" y="0"/>
            <a:ext cx="7893356" cy="616455"/>
          </a:xfrm>
        </p:spPr>
        <p:txBody>
          <a:bodyPr/>
          <a:lstStyle/>
          <a:p>
            <a:pPr algn="r" rtl="1"/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זמנים במחלקה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46"/>
          <p:cNvSpPr>
            <a:spLocks noGrp="1"/>
          </p:cNvSpPr>
          <p:nvPr>
            <p:ph type="body" sz="quarter" idx="13"/>
          </p:nvPr>
        </p:nvSpPr>
        <p:spPr>
          <a:xfrm>
            <a:off x="3222595" y="753035"/>
            <a:ext cx="8530133" cy="3729319"/>
          </a:xfrm>
          <a:prstGeom prst="rect">
            <a:avLst/>
          </a:prstGeom>
          <a:noFill/>
        </p:spPr>
        <p:txBody>
          <a:bodyPr/>
          <a:lstStyle/>
          <a:p>
            <a:pPr marL="0" lvl="1" indent="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 רופאים</a:t>
            </a:r>
            <a:endParaRPr lang="he-IL" sz="16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 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רופאים מתקיים בכל יום בשעות 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13:00-9:00.</a:t>
            </a:r>
            <a:r>
              <a:rPr lang="en-US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ניתן 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לבחור מלווה עיקרי </a:t>
            </a:r>
            <a:r>
              <a:rPr lang="he-IL" sz="1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שיישהה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לצידך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בזמן ביקור 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הרופאים, </a:t>
            </a:r>
            <a:r>
              <a:rPr lang="en-US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ויקבל 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מהצוות מידע ועדכון על 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מצבך. מומלץ להכין מראש את שאלותיך לצוות.</a:t>
            </a:r>
            <a:endParaRPr lang="he-IL" sz="18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קבלת מידע רפואי ותוצאות הטיפול</a:t>
            </a:r>
          </a:p>
          <a:p>
            <a:pPr marL="0" lvl="1" indent="0" algn="r" rtl="1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8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בימי א'-ה' בשעות 15:00-13:00. </a:t>
            </a:r>
            <a:br>
              <a:rPr lang="he-IL" sz="18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</a:br>
            <a:r>
              <a:rPr lang="he-IL" sz="18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מנהל המחלקה </a:t>
            </a:r>
            <a:r>
              <a:rPr lang="he-IL" sz="1800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– תמיד </a:t>
            </a:r>
            <a:r>
              <a:rPr lang="he-IL" sz="18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ישמח לשוחח עם משפחות החולים</a:t>
            </a:r>
            <a:r>
              <a:rPr lang="he-IL" sz="1800" b="1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lvl="1" indent="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 משפחות</a:t>
            </a:r>
          </a:p>
          <a:p>
            <a:pPr marL="0" lvl="1" indent="0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None/>
            </a:pP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בוקר: 8:00-7:30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צהריים: 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16:00-14:00</a:t>
            </a:r>
            <a:r>
              <a:rPr lang="he-IL" sz="18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ערב: </a:t>
            </a:r>
            <a:r>
              <a:rPr lang="he-IL" sz="18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20:00-18:00.</a:t>
            </a:r>
            <a:endParaRPr lang="he-IL" sz="18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talk\AppData\Local\Microsoft\Windows\Temporary Internet Files\Content.Outlook\39TM6HGD\DSC_84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/>
          <a:stretch/>
        </p:blipFill>
        <p:spPr bwMode="auto">
          <a:xfrm>
            <a:off x="636494" y="591672"/>
            <a:ext cx="3042863" cy="212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platzhalter 44"/>
          <p:cNvSpPr txBox="1">
            <a:spLocks/>
          </p:cNvSpPr>
          <p:nvPr/>
        </p:nvSpPr>
        <p:spPr>
          <a:xfrm>
            <a:off x="2576698" y="5217460"/>
            <a:ext cx="8335437" cy="996287"/>
          </a:xfrm>
          <a:prstGeom prst="rect">
            <a:avLst/>
          </a:prstGeom>
          <a:solidFill>
            <a:srgbClr val="F9FCD0">
              <a:alpha val="80000"/>
            </a:srgbClr>
          </a:solidFill>
          <a:ln>
            <a:solidFill>
              <a:srgbClr val="003399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 lang="en-US" sz="2000" b="0" kern="120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-"/>
              <a:defRPr lang="en-US" sz="18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lang="en-US" sz="1800" kern="1200" dirty="0" smtClean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00000"/>
              </a:lnSpc>
              <a:defRPr/>
            </a:pPr>
            <a:r>
              <a:rPr lang="he-IL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לילה טוב ושקט</a:t>
            </a:r>
          </a:p>
          <a:p>
            <a:pPr algn="ctr" rtl="1">
              <a:lnSpc>
                <a:spcPct val="100000"/>
              </a:lnSpc>
              <a:defRPr/>
            </a:pPr>
            <a:r>
              <a:rPr lang="he-IL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כדי לאפשר מנוחה למטופלים, מחלקות האשפוז נסגרות למבקרים בכל ערב </a:t>
            </a:r>
          </a:p>
          <a:p>
            <a:pPr algn="ctr" rtl="1">
              <a:lnSpc>
                <a:spcPct val="100000"/>
              </a:lnSpc>
              <a:defRPr/>
            </a:pPr>
            <a:r>
              <a:rPr lang="he-IL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משעה 21:00 עד למחרת בבוקר.</a:t>
            </a:r>
          </a:p>
        </p:txBody>
      </p:sp>
    </p:spTree>
    <p:extLst>
      <p:ext uri="{BB962C8B-B14F-4D97-AF65-F5344CB8AC3E}">
        <p14:creationId xmlns:p14="http://schemas.microsoft.com/office/powerpoint/2010/main" val="23865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378824" y="321820"/>
            <a:ext cx="571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המטופל שותף לטיפול</a:t>
            </a:r>
            <a:endParaRPr lang="he-IL" sz="3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1050671" y="965879"/>
            <a:ext cx="4037312" cy="248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מלבן 4"/>
          <p:cNvSpPr/>
          <p:nvPr/>
        </p:nvSpPr>
        <p:spPr>
          <a:xfrm>
            <a:off x="5186082" y="10555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>
              <a:lnSpc>
                <a:spcPct val="200000"/>
              </a:lnSpc>
              <a:spcBef>
                <a:spcPct val="20000"/>
              </a:spcBef>
              <a:buClr>
                <a:srgbClr val="F79646"/>
              </a:buClr>
              <a:buSzPct val="80000"/>
              <a:defRPr/>
            </a:pPr>
            <a:r>
              <a:rPr lang="he-IL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לטיפול מוצלח ויעיל ככל הניתן, </a:t>
            </a:r>
            <a:br>
              <a:rPr lang="he-IL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שהמטופל יהיה שותף פעיל וישאל את הצוות:</a:t>
            </a:r>
          </a:p>
        </p:txBody>
      </p:sp>
      <p:sp>
        <p:nvSpPr>
          <p:cNvPr id="6" name="מלבן 5"/>
          <p:cNvSpPr/>
          <p:nvPr/>
        </p:nvSpPr>
        <p:spPr>
          <a:xfrm>
            <a:off x="4993340" y="3363887"/>
            <a:ext cx="6096000" cy="22590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0" indent="-457200">
              <a:lnSpc>
                <a:spcPct val="200000"/>
              </a:lnSpc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he-IL" sz="22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הבעיה הרפואית שלי?</a:t>
            </a:r>
          </a:p>
          <a:p>
            <a:pPr marL="635000" indent="-457200">
              <a:lnSpc>
                <a:spcPct val="200000"/>
              </a:lnSpc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he-IL" sz="22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עלי לעשות כדי לטפל בבעיה?</a:t>
            </a:r>
          </a:p>
          <a:p>
            <a:pPr marL="635000" indent="-457200">
              <a:lnSpc>
                <a:spcPct val="200000"/>
              </a:lnSpc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he-IL" sz="22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למה חשוב שאעשה את זה?</a:t>
            </a:r>
            <a:endParaRPr lang="en-GB" sz="22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3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7"/>
          <p:cNvSpPr>
            <a:spLocks noGrp="1"/>
          </p:cNvSpPr>
          <p:nvPr>
            <p:ph type="title"/>
          </p:nvPr>
        </p:nvSpPr>
        <p:spPr>
          <a:xfrm>
            <a:off x="6928456" y="251307"/>
            <a:ext cx="5052503" cy="616455"/>
          </a:xfrm>
        </p:spPr>
        <p:txBody>
          <a:bodyPr/>
          <a:lstStyle/>
          <a:p>
            <a:pPr algn="r" rtl="1"/>
            <a:r>
              <a:rPr lang="he-IL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שגרות במחלקה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41935" y="1143048"/>
            <a:ext cx="1126041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</a:pPr>
            <a:r>
              <a:rPr lang="he-IL" sz="2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חלוקת תרופות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מתבצעת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בשעות קבועות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ליטול תרופות באופן עצמאי וללא ידיעת הצוות 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מומלץ להביא רשימת תרופות מעודכנת 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ליידע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הצוות הרפואי על תרופות קבועות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לדווח לצוות הרפואי על רגישות לתרופות ומזון </a:t>
            </a:r>
          </a:p>
          <a:p>
            <a:pPr marL="627063" indent="-449263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לדווח לצוות המטפל על כל תגובה חריגה לטיפול או 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לתרופה.</a:t>
            </a:r>
          </a:p>
          <a:p>
            <a:pPr marL="177800" lvl="0" algn="r" rtl="1">
              <a:spcBef>
                <a:spcPct val="0"/>
              </a:spcBef>
              <a:spcAft>
                <a:spcPts val="1200"/>
              </a:spcAft>
              <a:buClr>
                <a:srgbClr val="474747"/>
              </a:buClr>
              <a:buSzPct val="80000"/>
            </a:pPr>
            <a:endParaRPr lang="he-IL" sz="14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0" algn="r" rtl="1">
              <a:spcBef>
                <a:spcPct val="0"/>
              </a:spcBef>
              <a:spcAft>
                <a:spcPts val="1200"/>
              </a:spcAft>
              <a:buClr>
                <a:srgbClr val="474747"/>
              </a:buClr>
              <a:buSzPct val="80000"/>
            </a:pPr>
            <a:r>
              <a:rPr lang="he-IL" sz="28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מניעת </a:t>
            </a:r>
            <a:r>
              <a:rPr lang="he-IL" sz="28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נפילות</a:t>
            </a:r>
          </a:p>
          <a:p>
            <a:pPr marL="177800" lvl="0" algn="r" rtl="1">
              <a:spcBef>
                <a:spcPct val="0"/>
              </a:spcBef>
              <a:spcAft>
                <a:spcPts val="1200"/>
              </a:spcAft>
              <a:buClr>
                <a:srgbClr val="474747"/>
              </a:buClr>
              <a:buSzPct val="80000"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 להישמע להדרכה ולהוראות הצוות בנושא מניעת נפילות באשפוז</a:t>
            </a: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e-IL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14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algn="r" rtl="1"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</a:pPr>
            <a:endParaRPr lang="he-IL" sz="2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ערמת כדורים וכמוס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10" y="569372"/>
            <a:ext cx="2907727" cy="201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מטופלת נעזרת באחות בזמן הקימה מהמיט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8" y="3275636"/>
            <a:ext cx="2974373" cy="2057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80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 בכאב</a:t>
            </a:r>
            <a:endParaRPr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257464" y="2052638"/>
            <a:ext cx="10872605" cy="409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fontAlgn="auto">
              <a:lnSpc>
                <a:spcPct val="150000"/>
              </a:lnSpc>
              <a:spcAft>
                <a:spcPts val="1200"/>
              </a:spcAft>
              <a:buClr>
                <a:schemeClr val="accent6"/>
              </a:buClr>
              <a:buSzPct val="80000"/>
              <a:defRPr/>
            </a:pPr>
            <a:r>
              <a:rPr lang="he-IL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במחלקה פנימית ב' אנו רואים במטופל שותף עיקרי להצלחה בטיפול בכאב ומבקשים:</a:t>
            </a:r>
          </a:p>
          <a:p>
            <a:pPr marL="627063" indent="-449263" fontAlgn="auto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לדווח לצוות על כל כאב </a:t>
            </a:r>
          </a:p>
          <a:p>
            <a:pPr marL="627063" indent="-449263" fontAlgn="auto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לעזור לצוות לאמוד  את עוצמת הכאב</a:t>
            </a:r>
          </a:p>
          <a:p>
            <a:pPr marL="627063" indent="-449263" fontAlgn="auto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לדווח לצוות במקרה וחשים בכאב</a:t>
            </a:r>
          </a:p>
          <a:p>
            <a:pPr marL="627063" indent="-449263" fontAlgn="auto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להקפיד לקחת את התרופות שניתנות לך </a:t>
            </a:r>
          </a:p>
          <a:p>
            <a:pPr marL="627063" indent="-449263" fontAlgn="auto">
              <a:lnSpc>
                <a:spcPct val="150000"/>
              </a:lnSpc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לדווח אם הכאב לא הוקל לאחר נטילת תרופה או על כל תחושה לא רצויה </a:t>
            </a:r>
            <a:r>
              <a:rPr lang="en-US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הנלוות </a:t>
            </a:r>
            <a:r>
              <a:rPr lang="he-IL" sz="20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לטיפול כדי שנוכל לטפל בה ולמנוע את חזרתה.</a:t>
            </a:r>
          </a:p>
        </p:txBody>
      </p:sp>
      <p:sp>
        <p:nvSpPr>
          <p:cNvPr id="18436" name="מלבן 2"/>
          <p:cNvSpPr>
            <a:spLocks noChangeArrowheads="1"/>
          </p:cNvSpPr>
          <p:nvPr/>
        </p:nvSpPr>
        <p:spPr bwMode="auto">
          <a:xfrm>
            <a:off x="1547379" y="855664"/>
            <a:ext cx="1043282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2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במרכז הרפואי סורוקה נעשים מירב המאמצים להקל על כאב. </a:t>
            </a:r>
          </a:p>
          <a:p>
            <a:pPr algn="ctr">
              <a:lnSpc>
                <a:spcPct val="150000"/>
              </a:lnSpc>
            </a:pPr>
            <a:r>
              <a:rPr lang="he-IL" sz="2200" dirty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לטיפול בכאב חשיבות רבה בתהליך ההתאוששות, ההחלמה ומניעת סיבוכים. </a:t>
            </a:r>
          </a:p>
        </p:txBody>
      </p:sp>
      <p:pic>
        <p:nvPicPr>
          <p:cNvPr id="18437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9" y="2959101"/>
            <a:ext cx="4572595" cy="16668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0"/>
          <p:cNvSpPr>
            <a:spLocks noGrp="1"/>
          </p:cNvSpPr>
          <p:nvPr>
            <p:ph type="title"/>
          </p:nvPr>
        </p:nvSpPr>
        <p:spPr>
          <a:xfrm>
            <a:off x="324042" y="643656"/>
            <a:ext cx="11543103" cy="616455"/>
          </a:xfrm>
        </p:spPr>
        <p:txBody>
          <a:bodyPr/>
          <a:lstStyle/>
          <a:p>
            <a:pPr algn="r" rtl="1"/>
            <a:r>
              <a:rPr lang="he-IL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עובדת סוציאלית במחלקה</a:t>
            </a:r>
            <a:endParaRPr lang="en-US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321103" y="1895801"/>
            <a:ext cx="7546042" cy="1926306"/>
          </a:xfrm>
        </p:spPr>
        <p:txBody>
          <a:bodyPr/>
          <a:lstStyle/>
          <a:p>
            <a:pPr marL="627063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האשפוז בבית החולים מפגיש את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המטופל ובני משפחתו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מציאות חדשה ולא מוכרת, הדורשת התמודדות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במישור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האישי, המשפחתי והחברתי</a:t>
            </a:r>
          </a:p>
          <a:p>
            <a:pPr marL="627063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העובדת הסוציאלית במחלקה מסייעת בהתמודדות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המצב הרפואי ועם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השלכותיו</a:t>
            </a:r>
          </a:p>
          <a:p>
            <a:pPr marL="627063" indent="-449263" algn="r" rtl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3399"/>
              </a:buClr>
              <a:buSzPct val="80000"/>
              <a:buFont typeface="Wingdings" pitchFamily="2" charset="2"/>
              <a:buChar char=""/>
              <a:defRPr/>
            </a:pP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לתאום פגישה עם העובדת הסוציאלית – </a:t>
            </a:r>
            <a:r>
              <a:rPr lang="en-US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ניתן להיעזר</a:t>
            </a:r>
            <a:r>
              <a:rPr lang="he-IL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באחות מרכזת טיפול.</a:t>
            </a:r>
            <a:endParaRPr lang="he-IL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talk\Desktop\כפתורים\DSC_8193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2518" r="18473" b="18073"/>
          <a:stretch/>
        </p:blipFill>
        <p:spPr bwMode="auto">
          <a:xfrm>
            <a:off x="324042" y="1131570"/>
            <a:ext cx="3580442" cy="2248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75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fade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גריד למצגות [לקריאה בלבד]" id="{3556F2C5-8718-46F5-A606-5DF29225150A}" vid="{A5AE5553-662D-4CA1-B8EE-C95145ABAC21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גריד למצגות [לקריאה בלבד]" id="{3556F2C5-8718-46F5-A606-5DF29225150A}" vid="{F36802A0-C8F8-45CC-8A8C-FE2B96436D5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F509EF0E1FBBB45BB92E4F35DF5A740" ma:contentTypeVersion="67" ma:contentTypeDescription="צור מסמך חדש." ma:contentTypeScope="" ma:versionID="9566ff76f37a652a14ec23bb023b91b0">
  <xsd:schema xmlns:xsd="http://www.w3.org/2001/XMLSchema" xmlns:xs="http://www.w3.org/2001/XMLSchema" xmlns:p="http://schemas.microsoft.com/office/2006/metadata/properties" xmlns:ns1="http://schemas.microsoft.com/sharepoint/v3" xmlns:ns2="1821e5f2-a5eb-45ce-9636-ccc3ea5e9885" xmlns:ns3="bac9e52e-f3b9-4992-a322-c935778e6e17" targetNamespace="http://schemas.microsoft.com/office/2006/metadata/properties" ma:root="true" ma:fieldsID="b70e8c4db4bb69925cfd3b79d2bea634" ns1:_="" ns2:_="" ns3:_="">
    <xsd:import namespace="http://schemas.microsoft.com/sharepoint/v3"/>
    <xsd:import namespace="1821e5f2-a5eb-45ce-9636-ccc3ea5e9885"/>
    <xsd:import namespace="bac9e52e-f3b9-4992-a322-c935778e6e17"/>
    <xsd:element name="properties">
      <xsd:complexType>
        <xsd:sequence>
          <xsd:element name="documentManagement">
            <xsd:complexType>
              <xsd:all>
                <xsd:element ref="ns2:KeywordTagsTaxHTField0" minOccurs="0"/>
                <xsd:element ref="ns3:TaxCatchAll" minOccurs="0"/>
                <xsd:element ref="ns3:TaxCatchAllLabel" minOccurs="0"/>
                <xsd:element ref="ns2:RefinerTagsTaxHTField0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15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e5f2-a5eb-45ce-9636-ccc3ea5e9885" elementFormDefault="qualified">
    <xsd:import namespace="http://schemas.microsoft.com/office/2006/documentManagement/types"/>
    <xsd:import namespace="http://schemas.microsoft.com/office/infopath/2007/PartnerControls"/>
    <xsd:element name="KeywordTagsTaxHTField0" ma:index="8" nillable="true" ma:taxonomy="true" ma:internalName="KeywordTagsTaxHTField0" ma:taxonomyFieldName="KeywordTags" ma:displayName="תגיות כתבה" ma:default="" ma:fieldId="{5461c771-381d-41c7-9ac3-4d72b1e69960}" ma:taxonomyMulti="true" ma:sspId="d2fbc7e2-ffab-4e3c-b04a-19cc6345a4df" ma:termSetId="1519194c-20f7-47b8-8de1-1d429d73b49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finerTagsTaxHTField0" ma:index="12" nillable="true" ma:taxonomy="true" ma:internalName="RefinerTagsTaxHTField0" ma:taxonomyFieldName="RefinerTags" ma:displayName="תגיות מסנן" ma:fieldId="{1b9f2bf8-ed6a-4b48-b2a5-73abca1e4aae}" ma:taxonomyMulti="true" ma:sspId="d2fbc7e2-ffab-4e3c-b04a-19cc6345a4df" ma:termSetId="1c1607fd-3a4b-42e5-982b-7ec8e2b033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9e52e-f3b9-4992-a322-c935778e6e17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עמודת 'תפוס הכל' של טקסונומיה" ma:description="" ma:hidden="true" ma:list="{b23d8c47-bdc0-4523-bdbb-e2832f9bd856}" ma:internalName="TaxCatchAll" ma:showField="CatchAllData" ma:web="bac9e52e-f3b9-4992-a322-c935778e6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עמודת 'תפוס הכל' של טקסונומיה1" ma:description="" ma:hidden="true" ma:list="{b23d8c47-bdc0-4523-bdbb-e2832f9bd856}" ma:internalName="TaxCatchAllLabel" ma:readOnly="true" ma:showField="CatchAllDataLabel" ma:web="bac9e52e-f3b9-4992-a322-c935778e6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c9e52e-f3b9-4992-a322-c935778e6e17"/>
    <KeywordTagsTaxHTField0 xmlns="1821e5f2-a5eb-45ce-9636-ccc3ea5e9885">
      <Terms xmlns="http://schemas.microsoft.com/office/infopath/2007/PartnerControls"/>
    </KeywordTagsTaxHTField0>
    <PublishingExpirationDate xmlns="http://schemas.microsoft.com/sharepoint/v3" xsi:nil="true"/>
    <PublishingStartDate xmlns="http://schemas.microsoft.com/sharepoint/v3" xsi:nil="true"/>
    <RefinerTagsTaxHTField0 xmlns="1821e5f2-a5eb-45ce-9636-ccc3ea5e9885">
      <Terms xmlns="http://schemas.microsoft.com/office/infopath/2007/PartnerControls"/>
    </RefinerTagsTaxHTField0>
  </documentManagement>
</p:properties>
</file>

<file path=customXml/itemProps1.xml><?xml version="1.0" encoding="utf-8"?>
<ds:datastoreItem xmlns:ds="http://schemas.openxmlformats.org/officeDocument/2006/customXml" ds:itemID="{97170B2D-BD0D-4D36-B978-BEDF15B9FF1A}"/>
</file>

<file path=customXml/itemProps2.xml><?xml version="1.0" encoding="utf-8"?>
<ds:datastoreItem xmlns:ds="http://schemas.openxmlformats.org/officeDocument/2006/customXml" ds:itemID="{E031B504-8B9A-4AAE-AFF8-F1C2DDEE6038}"/>
</file>

<file path=customXml/itemProps3.xml><?xml version="1.0" encoding="utf-8"?>
<ds:datastoreItem xmlns:ds="http://schemas.openxmlformats.org/officeDocument/2006/customXml" ds:itemID="{40BEBE8D-E424-4764-A165-7F337F072966}"/>
</file>

<file path=docProps/app.xml><?xml version="1.0" encoding="utf-8"?>
<Properties xmlns="http://schemas.openxmlformats.org/officeDocument/2006/extended-properties" xmlns:vt="http://schemas.openxmlformats.org/officeDocument/2006/docPropsVTypes">
  <Template>גריד למצגות הנהר מחוזות ובתיח (003)</Template>
  <TotalTime>2695</TotalTime>
  <Words>1353</Words>
  <Application>Microsoft Office PowerPoint</Application>
  <PresentationFormat>מסך רחב</PresentationFormat>
  <Paragraphs>130</Paragraphs>
  <Slides>24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Guttman Yad-Brush</vt:lpstr>
      <vt:lpstr>Symbol</vt:lpstr>
      <vt:lpstr>Tahoma</vt:lpstr>
      <vt:lpstr>Times New Roman</vt:lpstr>
      <vt:lpstr>Wingdings</vt:lpstr>
      <vt:lpstr>ערכת נושא Office</vt:lpstr>
      <vt:lpstr>עיצוב מותאם אישית</vt:lpstr>
      <vt:lpstr>מצגת של PowerPoint‏</vt:lpstr>
      <vt:lpstr>מצגת של PowerPoint‏</vt:lpstr>
      <vt:lpstr>                          חזון המחלקה</vt:lpstr>
      <vt:lpstr>צוות האַחֲיוּת</vt:lpstr>
      <vt:lpstr>זמנים במחלקה</vt:lpstr>
      <vt:lpstr>מצגת של PowerPoint‏</vt:lpstr>
      <vt:lpstr>שגרות במחלקה</vt:lpstr>
      <vt:lpstr>טיפול בכאב</vt:lpstr>
      <vt:lpstr>עובדת סוציאלית במחלקה</vt:lpstr>
      <vt:lpstr>תזונה באשפוז</vt:lpstr>
      <vt:lpstr> בדיקות המבוצעות מחוץ למחלקה </vt:lpstr>
      <vt:lpstr>מניעת זיהומים</vt:lpstr>
      <vt:lpstr>             סיום האשפוז ושחרור מהמחלקה </vt:lpstr>
      <vt:lpstr>הנחיות לקראת השחרור מהמחלקה </vt:lpstr>
      <vt:lpstr>מחלקה פנימית ב' כחלק מבית חולים אוניברסיטאי </vt:lpstr>
      <vt:lpstr>מחקר על הקשר בין ניתוחים להורדה במשקל לסיבוכים נשימתיים </vt:lpstr>
      <vt:lpstr>מאמר שעוסק בנושא של הקטנת כמות האשפוזים חוזרים</vt:lpstr>
      <vt:lpstr>מחקר על הקשר בין אנמיה לאשפוזים</vt:lpstr>
      <vt:lpstr>מצגת של PowerPoint‏</vt:lpstr>
      <vt:lpstr>עיקרי זכויות המטופל</vt:lpstr>
      <vt:lpstr>מצגת של PowerPoint‏</vt:lpstr>
      <vt:lpstr>שירותים למטופלים ולמבקרים</vt:lpstr>
      <vt:lpstr>מצגת של PowerPoint‏</vt:lpstr>
      <vt:lpstr>מצגת של PowerPoint‏</vt:lpstr>
    </vt:vector>
  </TitlesOfParts>
  <Company>Clalit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יוליה שפירא - גרפיקאית</dc:creator>
  <cp:lastModifiedBy>פנינה גז ברקוביץ</cp:lastModifiedBy>
  <cp:revision>32</cp:revision>
  <dcterms:created xsi:type="dcterms:W3CDTF">2021-07-12T11:02:08Z</dcterms:created>
  <dcterms:modified xsi:type="dcterms:W3CDTF">2024-12-17T06:32:00Z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0x0101002F509EF0E1FBBB45BB92E4F35DF5A740</vt:lpwstr>
  </property>
</Properties>
</file>